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</p:sldMasterIdLst>
  <p:notesMasterIdLst>
    <p:notesMasterId r:id="rId35"/>
  </p:notesMasterIdLst>
  <p:sldIdLst>
    <p:sldId id="332" r:id="rId4"/>
    <p:sldId id="333" r:id="rId5"/>
    <p:sldId id="278" r:id="rId6"/>
    <p:sldId id="257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0" r:id="rId22"/>
    <p:sldId id="351" r:id="rId23"/>
    <p:sldId id="300" r:id="rId24"/>
    <p:sldId id="301" r:id="rId25"/>
    <p:sldId id="352" r:id="rId26"/>
    <p:sldId id="353" r:id="rId27"/>
    <p:sldId id="354" r:id="rId28"/>
    <p:sldId id="355" r:id="rId29"/>
    <p:sldId id="356" r:id="rId30"/>
    <p:sldId id="272" r:id="rId31"/>
    <p:sldId id="273" r:id="rId32"/>
    <p:sldId id="304" r:id="rId33"/>
    <p:sldId id="30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4F5CE-44F8-4CFE-878D-540B500DAC7B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A0E2E-FCAE-4162-B829-B3F73426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7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0E2E-FCAE-4162-B829-B3F7342644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9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0E2E-FCAE-4162-B829-B3F7342644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7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1F18-CE9F-4796-B239-2E9DF212C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4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BEF61-BA0A-43D2-8C29-042FA212F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0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08D4-297D-4C73-B309-3666FAC0A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9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7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3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7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3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6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49EA1-2BFC-4D54-9F46-1FF2DB6B5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7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9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A1F18-CE9F-4796-B239-2E9DF212C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49EA1-2BFC-4D54-9F46-1FF2DB6B5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12E6-6BC1-4322-8AD7-D20BBF261A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9C41F-B1FE-4B2C-8265-4ECE9B18D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CA8A3-8D76-4C98-BBF1-84C23E909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70F9D-EE92-4AD5-85D6-C083649A5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7B5E9-7925-4B60-8B3F-0C6A9EFB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12E6-6BC1-4322-8AD7-D20BBF26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68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202BA-93E3-4D0C-8E61-4EF3AC75B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EA449-7BBB-4C15-BB41-29EA5E306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BEF61-BA0A-43D2-8C29-042FA212F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508D4-297D-4C73-B309-3666FAC0A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C41F-B1FE-4B2C-8265-4ECE9B18D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9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A8A3-8D76-4C98-BBF1-84C23E909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0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0F9D-EE92-4AD5-85D6-C083649A5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6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B5E9-7925-4B60-8B3F-0C6A9EFB5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02BA-93E3-4D0C-8E61-4EF3AC75B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A449-7BBB-4C15-BB41-29EA5E306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9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7C445-A8B9-4410-BF07-AC640B8594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286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75C4-53EE-4016-9A53-F48A8FA262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C3E43-ACEF-4CA0-8086-AAF36CC868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7C445-A8B9-4410-BF07-AC640B8594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Лого_Уч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b="28014"/>
          <a:stretch>
            <a:fillRect/>
          </a:stretch>
        </p:blipFill>
        <p:spPr bwMode="auto">
          <a:xfrm>
            <a:off x="1892300" y="476250"/>
            <a:ext cx="5359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82073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ИЗДАТЕЛЬСТВО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«УЧИТЕЛЬ»</a:t>
            </a:r>
          </a:p>
        </p:txBody>
      </p:sp>
    </p:spTree>
    <p:extLst>
      <p:ext uri="{BB962C8B-B14F-4D97-AF65-F5344CB8AC3E}">
        <p14:creationId xmlns:p14="http://schemas.microsoft.com/office/powerpoint/2010/main" val="14468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75" y="332656"/>
            <a:ext cx="8424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Calibri" pitchFamily="34" charset="0"/>
              </a:rPr>
              <a:t>Обеспечение  условий для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</a:rPr>
              <a:t>повышения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Calibri" pitchFamily="34" charset="0"/>
              </a:rPr>
              <a:t>качества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</a:rPr>
              <a:t>обучения</a:t>
            </a:r>
            <a:endParaRPr lang="ru-RU" sz="30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375" y="1628800"/>
            <a:ext cx="87666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учебный процесс по освоению темы (раздела) проектируется от цели до результата;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используются </a:t>
            </a:r>
            <a:r>
              <a:rPr lang="ru-RU" sz="2800" dirty="0">
                <a:latin typeface="Calibri" pitchFamily="34" charset="0"/>
              </a:rPr>
              <a:t>эффективные методы </a:t>
            </a:r>
            <a:r>
              <a:rPr lang="ru-RU" sz="2800" dirty="0" smtClean="0">
                <a:latin typeface="Calibri" pitchFamily="34" charset="0"/>
              </a:rPr>
              <a:t>работы                   </a:t>
            </a:r>
            <a:r>
              <a:rPr lang="ru-RU" sz="2800" dirty="0">
                <a:latin typeface="Calibri" pitchFamily="34" charset="0"/>
              </a:rPr>
              <a:t>с информацией;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организуется </a:t>
            </a:r>
            <a:r>
              <a:rPr lang="ru-RU" sz="2800" dirty="0">
                <a:latin typeface="Calibri" pitchFamily="34" charset="0"/>
              </a:rPr>
              <a:t>поэтапная самостоятельная учебная, интеллектуально-познавательная и рефлексивная деятельность школьников;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обеспечиваются </a:t>
            </a:r>
            <a:r>
              <a:rPr lang="ru-RU" sz="2800" dirty="0">
                <a:latin typeface="Calibri" pitchFamily="34" charset="0"/>
              </a:rPr>
              <a:t>условия для применения знаний </a:t>
            </a:r>
            <a:r>
              <a:rPr lang="ru-RU" sz="2800" dirty="0" smtClean="0">
                <a:latin typeface="Calibri" pitchFamily="34" charset="0"/>
              </a:rPr>
              <a:t>       и </a:t>
            </a:r>
            <a:r>
              <a:rPr lang="ru-RU" sz="2800" dirty="0">
                <a:latin typeface="Calibri" pitchFamily="34" charset="0"/>
              </a:rPr>
              <a:t>умений в практической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983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Основная дидактическая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структура, отображающаяся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в технологической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карте</a:t>
            </a:r>
            <a:b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98072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Имеет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как статичные моменты, которые не изменяются в зависимости от типов урока, так и динамические, которым свойственно более гибкая структура:</a:t>
            </a:r>
            <a:br>
              <a:rPr lang="ru-RU" sz="2000" dirty="0">
                <a:latin typeface="Calibri" pitchFamily="34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7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22313" algn="l"/>
              </a:tabLst>
            </a:pPr>
            <a:r>
              <a:rPr lang="ru-RU" sz="2400" b="1" dirty="0">
                <a:latin typeface="Calibri" pitchFamily="34" charset="0"/>
                <a:cs typeface="Times New Roman" pitchFamily="18" charset="0"/>
              </a:rPr>
              <a:t>1.	Организационный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момент: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•	тема;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	цель;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	образовательные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, развивающие, воспитательные задачи</a:t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	мотивация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их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принятия;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	планируемые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результаты: знания, умения,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навыки;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	</a:t>
            </a:r>
            <a:r>
              <a:rPr lang="ru-RU" sz="2400" dirty="0" err="1" smtClean="0">
                <a:latin typeface="Calibri" pitchFamily="34" charset="0"/>
                <a:cs typeface="Times New Roman" pitchFamily="18" charset="0"/>
              </a:rPr>
              <a:t>личностноформирующая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направленность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2.	Проверка выполнения домашнего задания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в случае, если оно задавалось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).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>
                <a:latin typeface="Calibri" pitchFamily="34" charset="0"/>
                <a:cs typeface="Times New Roman" pitchFamily="18" charset="0"/>
              </a:rPr>
              <a:t>3.	Подготовка к активной учебной деятельности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каждого ученика на основном этапе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урока: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постановка учебной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задачи;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актуализация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знаний.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8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29" y="112474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22313" algn="l"/>
              </a:tabLst>
            </a:pPr>
            <a:r>
              <a:rPr lang="ru-RU" sz="2400" b="1" dirty="0">
                <a:latin typeface="Calibri" pitchFamily="34" charset="0"/>
                <a:cs typeface="Times New Roman" pitchFamily="18" charset="0"/>
              </a:rPr>
              <a:t>4.	Сообщение нового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материала: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решение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учебной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задачи;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усвоение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новых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знаний;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первичная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проверка понимания учащихся нового учебного материала (текущий контроль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).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>
                <a:latin typeface="Calibri" pitchFamily="34" charset="0"/>
                <a:cs typeface="Times New Roman" pitchFamily="18" charset="0"/>
              </a:rPr>
              <a:t>5.	Закрепление изученного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материала: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обобщение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и систематизация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знаний;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контроль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и самопроверка знаний (самостоятельная работа, итоговый контроль с тестом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).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>
                <a:latin typeface="Calibri" pitchFamily="34" charset="0"/>
                <a:cs typeface="Times New Roman" pitchFamily="18" charset="0"/>
              </a:rPr>
              <a:t>6.	Подведение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итогов: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диагностика результатов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урока;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•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рефлексия достижения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цели.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>
                <a:latin typeface="Calibri" pitchFamily="34" charset="0"/>
                <a:cs typeface="Times New Roman" pitchFamily="18" charset="0"/>
              </a:rPr>
              <a:t>7.	Домашнее задание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(инструктаж по его выполнению)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9177" y="11663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Основная дидактическая структура, отображающаяся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в технологической карте</a:t>
            </a:r>
            <a:b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34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Технологическая карта с дидактической структурой урока</a:t>
            </a:r>
            <a:endParaRPr lang="ru-RU" sz="2000" b="1" dirty="0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12782"/>
              </p:ext>
            </p:extLst>
          </p:nvPr>
        </p:nvGraphicFramePr>
        <p:xfrm>
          <a:off x="611560" y="523771"/>
          <a:ext cx="7992888" cy="6203954"/>
        </p:xfrm>
        <a:graphic>
          <a:graphicData uri="http://schemas.openxmlformats.org/drawingml/2006/table">
            <a:tbl>
              <a:tblPr firstRow="1" bandRow="1"/>
              <a:tblGrid>
                <a:gridCol w="2736304"/>
                <a:gridCol w="5256584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Тема урока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6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Тип урока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2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Цель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Создать условия для…</a:t>
                      </a: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Задачи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Образовательные:</a:t>
                      </a:r>
                      <a:b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Развивающие:</a:t>
                      </a:r>
                      <a:b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Воспитательные: </a:t>
                      </a: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Планируемые результаты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Предметные:</a:t>
                      </a:r>
                      <a:endParaRPr lang="ru-RU" sz="1800" b="0" i="0" dirty="0" smtClean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55600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82563" algn="l"/>
                        </a:tabLst>
                      </a:pP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научится: </a:t>
                      </a:r>
                      <a:endParaRPr lang="ru-RU" sz="1800" b="0" i="0" dirty="0" smtClean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55600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получит</a:t>
                      </a:r>
                      <a:r>
                        <a:rPr lang="ru-RU" sz="1800" b="0" i="0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 возможность научиться:</a:t>
                      </a: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b="0" i="0" dirty="0" smtClean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Личностные:</a:t>
                      </a:r>
                      <a:b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Метапредметные:</a:t>
                      </a: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Основные понятия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50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Межпредметные</a:t>
                      </a: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 связи 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Ресурсы:</a:t>
                      </a:r>
                      <a:endParaRPr lang="ru-RU" sz="1800" b="1" dirty="0" smtClean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1603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основные</a:t>
                      </a:r>
                      <a:endParaRPr lang="ru-RU" sz="1800" b="1" dirty="0" smtClean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1603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дополнительные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Формы урока </a:t>
                      </a:r>
                      <a:endParaRPr lang="ru-RU" sz="1800" b="1" dirty="0" smtClean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r>
                        <a:rPr lang="ru-RU" sz="1800" b="0" i="0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 – ф</a:t>
                      </a:r>
                      <a:r>
                        <a:rPr lang="ru-RU" sz="1800" b="0" i="0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ронтальная, И – индивидуальная, П – парная, Г – групповая</a:t>
                      </a: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79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6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324" y="188640"/>
            <a:ext cx="460735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Calibri" pitchFamily="34" charset="0"/>
              </a:rPr>
              <a:t>Организационная структура урока</a:t>
            </a:r>
            <a:endParaRPr lang="ru-RU" sz="23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06266"/>
              </p:ext>
            </p:extLst>
          </p:nvPr>
        </p:nvGraphicFramePr>
        <p:xfrm>
          <a:off x="179512" y="764704"/>
          <a:ext cx="8784979" cy="5520944"/>
        </p:xfrm>
        <a:graphic>
          <a:graphicData uri="http://schemas.openxmlformats.org/drawingml/2006/table">
            <a:tbl>
              <a:tblPr firstRow="1" bandRow="1"/>
              <a:tblGrid>
                <a:gridCol w="1872210"/>
                <a:gridCol w="936104"/>
                <a:gridCol w="936102"/>
                <a:gridCol w="1944218"/>
                <a:gridCol w="1008112"/>
                <a:gridCol w="2088233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Дидактическая структура урока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Деятель-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ность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учеников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Деятель-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ность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учителя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Задания для учащихся, выполнение которых приведет к  достижению запланированных результатов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Планируемые результаты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Предмет-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ные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УУД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176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Организационный момент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Личностные: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Познавательные: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Регулятивные: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Коммуникативные: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Проверка домашнего задания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Изучение нового материала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Закрепление нового материала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Рефлексия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9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126"/>
            <a:ext cx="88566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  <a:latin typeface="Calibri" pitchFamily="34" charset="0"/>
              </a:rPr>
              <a:t>Технологическая карта с методической структурой урока</a:t>
            </a:r>
            <a:endParaRPr lang="ru-RU" sz="23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3166"/>
            <a:ext cx="12666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latin typeface="Calibri" pitchFamily="34" charset="0"/>
              </a:rPr>
              <a:t>ТЕМА УРОКА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05248"/>
              </p:ext>
            </p:extLst>
          </p:nvPr>
        </p:nvGraphicFramePr>
        <p:xfrm>
          <a:off x="254598" y="785567"/>
          <a:ext cx="8568952" cy="5907343"/>
        </p:xfrm>
        <a:graphic>
          <a:graphicData uri="http://schemas.openxmlformats.org/drawingml/2006/table">
            <a:tbl>
              <a:tblPr firstRow="1" bandRow="1"/>
              <a:tblGrid>
                <a:gridCol w="1800200"/>
                <a:gridCol w="955779"/>
                <a:gridCol w="916429"/>
                <a:gridCol w="1224136"/>
                <a:gridCol w="1224136"/>
                <a:gridCol w="1224136"/>
                <a:gridCol w="1224136"/>
              </a:tblGrid>
              <a:tr h="41484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Дидактическая структура урока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Методическая структура урока</a:t>
                      </a:r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Признаки решения дидактических задач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7453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обуче-ния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Методи-ческие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приемы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 их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содержа-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Способы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организа-ции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деятель-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ности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Организационный момент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1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Актуализация знаний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1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Сообщение нового материала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1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Закрепление изученного материала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1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Подведение итогов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1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Домашнее задание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6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7520" y="404664"/>
            <a:ext cx="5568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Организационная структура урока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78893"/>
              </p:ext>
            </p:extLst>
          </p:nvPr>
        </p:nvGraphicFramePr>
        <p:xfrm>
          <a:off x="215516" y="1412776"/>
          <a:ext cx="8712967" cy="3017520"/>
        </p:xfrm>
        <a:graphic>
          <a:graphicData uri="http://schemas.openxmlformats.org/drawingml/2006/table">
            <a:tbl>
              <a:tblPr firstRow="1" bandRow="1"/>
              <a:tblGrid>
                <a:gridCol w="1042576"/>
                <a:gridCol w="1787276"/>
                <a:gridCol w="1787276"/>
                <a:gridCol w="2010684"/>
                <a:gridCol w="208515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Этап урока</a:t>
                      </a:r>
                    </a:p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Деятельность учителя</a:t>
                      </a:r>
                    </a:p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Деятельность ученика</a:t>
                      </a:r>
                    </a:p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Формируемые УУД</a:t>
                      </a:r>
                    </a:p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Результат взаимодействия (сотрудничества)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0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832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Необходимость карты, фиксирующей реализацию системно-</a:t>
            </a:r>
            <a:r>
              <a:rPr lang="ru-RU" sz="2800" b="1" dirty="0" err="1">
                <a:solidFill>
                  <a:srgbClr val="C00000"/>
                </a:solidFill>
                <a:latin typeface="Calibri" pitchFamily="34" charset="0"/>
              </a:rPr>
              <a:t>деятельностного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 подхода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1305"/>
            <a:ext cx="828092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>
                <a:latin typeface="Calibri" pitchFamily="34" charset="0"/>
              </a:rPr>
              <a:t>новое понимание образовательных результатов – необходимость ориентации на результаты,  сформулированные не как перечень знаний, умений и навыков, а как </a:t>
            </a:r>
            <a:r>
              <a:rPr lang="ru-RU" sz="2800" b="1" i="1" dirty="0">
                <a:latin typeface="Calibri" pitchFamily="34" charset="0"/>
              </a:rPr>
              <a:t>формируемые способы деятельности</a:t>
            </a:r>
            <a:r>
              <a:rPr lang="ru-RU" sz="2800" b="1" dirty="0">
                <a:latin typeface="Calibri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Calibri" pitchFamily="34" charset="0"/>
              </a:rPr>
              <a:t>необходимость достижения учащимися трёх групп планируемых образовательных результатов – </a:t>
            </a:r>
            <a:r>
              <a:rPr lang="ru-RU" sz="2800" b="1" i="1" dirty="0" smtClean="0">
                <a:latin typeface="Calibri" pitchFamily="34" charset="0"/>
              </a:rPr>
              <a:t>личностных, метапредметных и предметных;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Calibri" pitchFamily="34" charset="0"/>
              </a:rPr>
              <a:t>понимание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b="1" i="1" dirty="0">
                <a:latin typeface="Calibri" pitchFamily="34" charset="0"/>
              </a:rPr>
              <a:t>метапредметных результатов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как сформированных на материале основ</a:t>
            </a:r>
            <a:r>
              <a:rPr lang="ru-RU" sz="2800" i="1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наук</a:t>
            </a:r>
            <a:r>
              <a:rPr lang="ru-RU" sz="2800" i="1" dirty="0">
                <a:latin typeface="Calibri" pitchFamily="34" charset="0"/>
              </a:rPr>
              <a:t> </a:t>
            </a:r>
            <a:r>
              <a:rPr lang="ru-RU" sz="2800" b="1" i="1" dirty="0">
                <a:latin typeface="Calibri" pitchFamily="34" charset="0"/>
              </a:rPr>
              <a:t>универсальных учебных действий. </a:t>
            </a:r>
          </a:p>
        </p:txBody>
      </p:sp>
    </p:spTree>
    <p:extLst>
      <p:ext uri="{BB962C8B-B14F-4D97-AF65-F5344CB8AC3E}">
        <p14:creationId xmlns:p14="http://schemas.microsoft.com/office/powerpoint/2010/main" val="10286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Технологическая карта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урока,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реализующего </a:t>
            </a:r>
            <a:endParaRPr lang="ru-RU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системно-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</a:rPr>
              <a:t>деятельностный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подход и формирование УУД</a:t>
            </a:r>
            <a:br>
              <a:rPr lang="ru-RU" sz="2400" b="1" dirty="0">
                <a:solidFill>
                  <a:srgbClr val="C00000"/>
                </a:solidFill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94743"/>
              </p:ext>
            </p:extLst>
          </p:nvPr>
        </p:nvGraphicFramePr>
        <p:xfrm>
          <a:off x="251520" y="1556792"/>
          <a:ext cx="8654933" cy="4175760"/>
        </p:xfrm>
        <a:graphic>
          <a:graphicData uri="http://schemas.openxmlformats.org/drawingml/2006/table">
            <a:tbl>
              <a:tblPr firstRow="1" bandRow="1"/>
              <a:tblGrid>
                <a:gridCol w="1234423"/>
                <a:gridCol w="1357865"/>
                <a:gridCol w="1110981"/>
                <a:gridCol w="1351263"/>
                <a:gridCol w="1131555"/>
                <a:gridCol w="1234423"/>
                <a:gridCol w="1234423"/>
              </a:tblGrid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Деятель-</a:t>
                      </a: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ность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учителя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Осуществ-ляемые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действия</a:t>
                      </a:r>
                    </a:p>
                    <a:p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Форми-руемые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способы деятельности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Осуществ-ляемые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действия</a:t>
                      </a:r>
                    </a:p>
                    <a:p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Форми-руемые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способы деятель-</a:t>
                      </a: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ности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</a:p>
                    <a:p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Форми-руемые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способы деятель-</a:t>
                      </a:r>
                      <a:r>
                        <a:rPr lang="ru-RU" sz="19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ности</a:t>
                      </a:r>
                      <a:endParaRPr lang="ru-RU" sz="19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endParaRPr lang="ru-RU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 Организационный этап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  Постановка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целей и задач урока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9" y="11663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Примерные формулировки деятельности учителя и обучающихся </a:t>
            </a:r>
            <a:endParaRPr lang="ru-RU" sz="20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36468"/>
              </p:ext>
            </p:extLst>
          </p:nvPr>
        </p:nvGraphicFramePr>
        <p:xfrm>
          <a:off x="179510" y="620688"/>
          <a:ext cx="8803226" cy="6217920"/>
        </p:xfrm>
        <a:graphic>
          <a:graphicData uri="http://schemas.openxmlformats.org/drawingml/2006/table">
            <a:tbl>
              <a:tblPr firstRow="1" bandRow="1"/>
              <a:tblGrid>
                <a:gridCol w="4401613"/>
                <a:gridCol w="4401613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ДЕЯТЕЛЬНОСТЬ УЧИТЕЛЯ 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Проверяет готовность обучающихся к уроку.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Озвучивает тему и цель урока.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Уточняет понимание учащимися поставленных целей урока.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Выдвигает проблему.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Создает эмоциональный настрой на…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Формулирует задание…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Напоминает обучающимся, как…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Предлагает индивидуальные задания.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Проводит параллель с ранее изученным материалом.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Обеспечивает мотивацию выполнения…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Контролирует выполнение работы.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Осуществляет: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1603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индивидуальный контроль; 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1603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выборочный контроль. 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Побуждает к высказыванию своего мнения.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Отмечает степень вовлеченности учащихся в работу на уроке.</a:t>
                      </a: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Записывают дату и тему урока.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Выполняют упражнение в тетради.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 очереди комментируют…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Обосновывают выбор написания…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Приводят примеры.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Пишут под диктовку.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Проговаривают по цепочке.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Составляют</a:t>
                      </a:r>
                      <a:r>
                        <a:rPr lang="ru-RU" sz="1800" b="0" baseline="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схемы, таблицы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Отвечают на вопросы учителя.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Выполняют задания по карточкам.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Озвучивают понятие…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Выявляют закономерность…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Анализируют…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Определяют причины…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Формулируют выводы наблюдений.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Объясняют свой выбор.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Высказывают свои предположения в паре.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Сравнивают…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Читают текст.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Читают план описания…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Подчеркивают характеристики…</a:t>
                      </a: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3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231031"/>
            <a:ext cx="842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Инновационные технологии для современных педагогов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211207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2"/>
              </a:rPr>
              <a:t>www.uchitel-izd.ru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1980" y="621120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Издательство «Учитель»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" y="5945768"/>
            <a:ext cx="795600" cy="795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4" y="50140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prstClr val="white"/>
                </a:solidFill>
              </a:rPr>
              <a:t>Серия вебинаров:</a:t>
            </a:r>
            <a:endParaRPr lang="ru-RU" sz="1200" dirty="0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0924" y="2564904"/>
            <a:ext cx="8703311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Технологическая карта – способ графического планирования современного урока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9" y="11663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Примерные формулировки деятельности учителя и обучающихся </a:t>
            </a:r>
            <a:endParaRPr lang="ru-RU" sz="20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1056"/>
              </p:ext>
            </p:extLst>
          </p:nvPr>
        </p:nvGraphicFramePr>
        <p:xfrm>
          <a:off x="179510" y="620688"/>
          <a:ext cx="8803226" cy="6217920"/>
        </p:xfrm>
        <a:graphic>
          <a:graphicData uri="http://schemas.openxmlformats.org/drawingml/2006/table">
            <a:tbl>
              <a:tblPr firstRow="1" bandRow="1"/>
              <a:tblGrid>
                <a:gridCol w="4824538"/>
                <a:gridCol w="3978688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ДЕЯТЕЛЬНОСТЬ УЧИТЕЛЯ 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Диктует.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Дает: комментарий к домашнему заданию; задание на поиск в тексте особенностей... 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Организует: взаимопроверку; коллективную проверку; проверку выполнения упражнения; беседу по уточнению и конкретизации первичных знаний; оценочные высказывания обучающихся; обсуждение способов решения; поисковую работу обучающихся (постановка цели и план действий); самостоятельную работу с учебником; беседу, связывая результаты урока с его целями. 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Подводит обучающихся к выводу о…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Наводящими вопросами помогает выявить причинно-следственные связи в…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Обеспечивает положительную реакцию детей на творчество одноклассников.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Акцентирует внимание на конечных результатах учебной деятельности обучающихся на уроке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Находят </a:t>
                      </a: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 тексте понятие, информацию.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Слушают рассказ</a:t>
                      </a:r>
                      <a:r>
                        <a:rPr lang="ru-RU" sz="1800" b="0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учителя </a:t>
                      </a: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 определяют…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Слушают доклад, делятся впечатлениями о…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Высказывают свое мнение.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Осуществляют: самооценку; самопроверку; взаимопроверку; 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предварительную оценку. 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Формулируют конечный результат своей работы на уроке.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Называют основные позиции нового материала и как они их усвоили (что получилось, что не получилось и почему)</a:t>
                      </a:r>
                      <a:endParaRPr lang="ru-RU" sz="1800" b="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9" y="188640"/>
            <a:ext cx="2123728" cy="37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2160240" cy="37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785986"/>
            <a:ext cx="1971675" cy="298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72528"/>
            <a:ext cx="1971675" cy="30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38" y="182440"/>
            <a:ext cx="2132781" cy="37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Обществознание. 8 класс: система уроков по учебнику под ред. Л. Н. Боголюбова, Н. И. Городецк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92" y="153611"/>
            <a:ext cx="2348805" cy="37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9813"/>
            <a:ext cx="19748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97460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Обществознание. 6-9 классы. Технологические карты по учебникам под редакцией Л. Н. Боголюбова, Л. Ф. Ивановой, Н. И. Городецкой, А. И. Матвеева. Компакт-диск для компьют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0517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5306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7598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КАЛЕНДАРНО-ТЕМАТИЧЕСКОЕ ПЛАНИРОВАНИЕ</a:t>
            </a: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14350"/>
              </p:ext>
            </p:extLst>
          </p:nvPr>
        </p:nvGraphicFramePr>
        <p:xfrm>
          <a:off x="179512" y="456010"/>
          <a:ext cx="8784976" cy="6223000"/>
        </p:xfrm>
        <a:graphic>
          <a:graphicData uri="http://schemas.openxmlformats.org/drawingml/2006/table">
            <a:tbl>
              <a:tblPr firstRow="1" bandRow="1"/>
              <a:tblGrid>
                <a:gridCol w="360040"/>
                <a:gridCol w="936104"/>
                <a:gridCol w="900100"/>
                <a:gridCol w="1404156"/>
                <a:gridCol w="2232248"/>
                <a:gridCol w="1224136"/>
                <a:gridCol w="864096"/>
                <a:gridCol w="864096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№ урок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Тема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 тип урока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Элемент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содержа-</a:t>
                      </a:r>
                      <a:r>
                        <a:rPr lang="ru-RU" sz="1400" b="1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ния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Планируемые результаты</a:t>
                      </a:r>
                      <a:endParaRPr lang="ru-RU" sz="1400" b="1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 marL="65616" marR="6561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Домаш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-нее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задание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Образо-ватель-ные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ресурсы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</a:tr>
              <a:tr h="746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предметные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личностные 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2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Глава 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I. Человек в социальном измерении (11 часов)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1-2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Человек – личность</a:t>
                      </a:r>
                      <a:r>
                        <a:rPr lang="ru-RU" sz="1400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400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(ознакомление с новым материалом)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1. Что такое личность.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Инди-видуаль-ность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– плохо или хорошо?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Силь-ная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личность – какая она?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Научатся: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понимать, что человек принадлежит обществу, живет и развивается в нем.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Получат возможность научиться: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понимать себя, анализировать свои поступки, чувства, состояния, приобретаемый опыт; работать в группах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 парах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Познавательные: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выявляют особенности и признаки объектов; приводят примеры в качестве доказательства выдвигаемых положений.</a:t>
                      </a: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Коммуникативные: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взаимодействуют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 ходе групповой работы, ведут диалог, участвуют в дискуссии;</a:t>
                      </a: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принимают другое мнение и позицию, допускают существование различных точек зрения.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Регулятивные: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прогнозируют результаты уровня усвоения изучаемого материала; принимают и сохраняют учебную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задачу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Сохраняют мотивацию к учебной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деятель-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ности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;  проявляют интерес к новому учебному материалу; выражают положительное отношение к процессу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познания учебной деятельности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§ 1.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Индиви-дуаль-ные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творчес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-кие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задания «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Био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-графии исторических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лич-ностей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Набор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карточек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опреде-лениями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Презентация «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Чело-век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индивид,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лич-ность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».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Режим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доступа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www…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5616" marR="65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0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06267"/>
              </p:ext>
            </p:extLst>
          </p:nvPr>
        </p:nvGraphicFramePr>
        <p:xfrm>
          <a:off x="179512" y="332656"/>
          <a:ext cx="8856984" cy="5962795"/>
        </p:xfrm>
        <a:graphic>
          <a:graphicData uri="http://schemas.openxmlformats.org/drawingml/2006/table">
            <a:tbl>
              <a:tblPr firstRow="1" bandRow="1"/>
              <a:tblGrid>
                <a:gridCol w="1669759"/>
                <a:gridCol w="718722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Тема урока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ЧЕЛОВЕК – ЛИЧНОСТЬ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Дата урока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Тип урока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Ознакомление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 новым материалом</a:t>
                      </a: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Цель урока</a:t>
                      </a:r>
                      <a:endParaRPr lang="ru-RU" sz="16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Создать условия для формирования  представлений учащихся о личности, качествах личности, ее месте в истории; способствовать  расширению знания учащихся о влиянии социальной среды на человека</a:t>
                      </a: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Образовательные </a:t>
                      </a:r>
                      <a:b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6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ресурсы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355600" lvl="0" indent="-268288">
                        <a:lnSpc>
                          <a:spcPct val="109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9875" algn="l"/>
                        </a:tabLst>
                      </a:pPr>
                      <a:r>
                        <a:rPr lang="ru-RU" sz="1600" i="1" dirty="0" err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Домашек</a:t>
                      </a:r>
                      <a:r>
                        <a:rPr lang="ru-RU" sz="1600" i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, Е. В.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Школьный справочник по обществознанию [Текст] / Е. В. </a:t>
                      </a:r>
                      <a:r>
                        <a:rPr lang="ru-RU" sz="1600" dirty="0" err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Домашек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– Ростов н/Д. : Феникс, 2010.</a:t>
                      </a:r>
                    </a:p>
                    <a:p>
                      <a:pPr marL="355600" lvl="0" indent="-268288">
                        <a:lnSpc>
                          <a:spcPct val="109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9875" algn="l"/>
                        </a:tabLs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Презентация «Человек, индивид, личность» [Электронный ресурс]. – Режим доступа : </a:t>
                      </a:r>
                      <a:r>
                        <a:rPr lang="en-US" sz="16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www…</a:t>
                      </a:r>
                    </a:p>
                    <a:p>
                      <a:pPr marL="355600" lvl="0" indent="-268288">
                        <a:lnSpc>
                          <a:spcPct val="109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9875" algn="l"/>
                        </a:tabLst>
                      </a:pP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Набор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карточек с определениями; компьютер, проектор, экран</a:t>
                      </a: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План урока</a:t>
                      </a:r>
                      <a:endParaRPr lang="ru-RU" sz="16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  <a:tabLst>
                          <a:tab pos="269875" algn="l"/>
                          <a:tab pos="355600" algn="l"/>
                        </a:tabLs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 Что такое личность.</a:t>
                      </a:r>
                    </a:p>
                    <a:p>
                      <a:pPr marL="87313" indent="0">
                        <a:spcAft>
                          <a:spcPts val="0"/>
                        </a:spcAft>
                        <a:tabLst>
                          <a:tab pos="269875" algn="l"/>
                          <a:tab pos="355600" algn="l"/>
                        </a:tabLs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 Индивидуальность – плохо или хорошо?</a:t>
                      </a:r>
                    </a:p>
                    <a:p>
                      <a:pPr marL="87313" indent="0">
                        <a:spcAft>
                          <a:spcPts val="0"/>
                        </a:spcAft>
                        <a:tabLst>
                          <a:tab pos="269875" algn="l"/>
                          <a:tab pos="355600" algn="l"/>
                        </a:tabLs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 Сильная личность – какая она?</a:t>
                      </a: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Личностно значимая проблема</a:t>
                      </a:r>
                      <a:endParaRPr lang="ru-RU" sz="16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Каждый из нас – личность, каждому присущи свои положительные качества</a:t>
                      </a: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если бы каждый смог применить их в полной мере, то наше общество усовершенствовалось бы в нравственном отношении</a:t>
                      </a: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600" b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етоды и формы </a:t>
                      </a:r>
                      <a:br>
                        <a:rPr lang="ru-RU" sz="1600" b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600" b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6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Методы: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наглядный, частично-поисковый, практический, контроля.</a:t>
                      </a:r>
                    </a:p>
                    <a:p>
                      <a:pPr marL="87313" indent="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Формы: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индивидуальная, групповая, фронтальная</a:t>
                      </a:r>
                    </a:p>
                  </a:txBody>
                  <a:tcPr marL="36553" marR="36553" marT="15051" marB="15051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Основные понятия </a:t>
                      </a:r>
                      <a:endParaRPr lang="ru-RU" sz="16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Личность, человек, качества личности, воля</a:t>
                      </a:r>
                      <a:endParaRPr lang="ru-RU" sz="16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5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4732"/>
              </p:ext>
            </p:extLst>
          </p:nvPr>
        </p:nvGraphicFramePr>
        <p:xfrm>
          <a:off x="251520" y="188640"/>
          <a:ext cx="8640960" cy="6203318"/>
        </p:xfrm>
        <a:graphic>
          <a:graphicData uri="http://schemas.openxmlformats.org/drawingml/2006/table">
            <a:tbl>
              <a:tblPr firstRow="1" bandRow="1"/>
              <a:tblGrid>
                <a:gridCol w="2592288"/>
                <a:gridCol w="3168352"/>
                <a:gridCol w="2880320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Times New Roman"/>
                        </a:rPr>
                        <a:t>Планируемые результаты</a:t>
                      </a:r>
                      <a:endParaRPr lang="ru-RU" sz="18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36553" marR="36553" marT="15051" marB="1505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Times New Roman"/>
                        </a:rPr>
                        <a:t>Предметные</a:t>
                      </a:r>
                      <a:endParaRPr lang="ru-RU" sz="18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itchFamily="34" charset="0"/>
                          <a:ea typeface="Times New Roman"/>
                        </a:rPr>
                        <a:t>Метапредметные</a:t>
                      </a:r>
                      <a:r>
                        <a:rPr lang="ru-RU" sz="1800" b="1" dirty="0">
                          <a:effectLst/>
                          <a:latin typeface="Calibri" pitchFamily="34" charset="0"/>
                          <a:ea typeface="Times New Roman"/>
                        </a:rPr>
                        <a:t> УУД</a:t>
                      </a:r>
                      <a:endParaRPr lang="ru-RU" sz="18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Times New Roman"/>
                        </a:rPr>
                        <a:t>Личностные УУД</a:t>
                      </a:r>
                      <a:endParaRPr lang="ru-RU" sz="18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36553" marR="36553" marT="15051" marB="15051"/>
                </a:tc>
              </a:tr>
              <a:tr h="370840"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Научатся: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понимать, что человек принадлежит обществу, живет и развивается в нем.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Получат возможность научиться: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понимать себя, анализировать свои поступки, чувства, состояния, приобретаемый опыт; работать в группах и парах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itchFamily="34" charset="0"/>
                          <a:ea typeface="Times New Roman"/>
                        </a:rPr>
                        <a:t>Познавательные: 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выявляют особенности и признаки объектов;</a:t>
                      </a:r>
                      <a:r>
                        <a:rPr lang="ru-RU" sz="1800" i="1" dirty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приводят примеры в качестве доказательства выдвигаемых положений.</a:t>
                      </a:r>
                      <a:r>
                        <a:rPr lang="ru-RU" sz="1800" b="1" i="1" dirty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itchFamily="34" charset="0"/>
                          <a:ea typeface="Times New Roman"/>
                        </a:rPr>
                        <a:t>Коммуникативные: 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взаимодействуют в ходе групповой работы, ведут диалог, участвуют в дискуссии;</a:t>
                      </a:r>
                      <a:r>
                        <a:rPr lang="ru-RU" sz="1800" b="1" i="1" dirty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принимают другое мнение и позицию, допускают существование различных точек зрения.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itchFamily="34" charset="0"/>
                          <a:ea typeface="Times New Roman"/>
                        </a:rPr>
                        <a:t>Регулятивные: 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прогнозируют результаты уровня усвоения изучаемого материала; принимают и сохраняют учебную задачу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Сохраняют мотивацию к учебной деятельности;  проявляют интерес </a:t>
                      </a:r>
                      <a:b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к новому учебному материалу; выражают положительное отношение </a:t>
                      </a:r>
                      <a:b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к процессу познания; адекватно понимают причины успешности</a:t>
                      </a:r>
                      <a:r>
                        <a:rPr lang="ru-RU" sz="1800" dirty="0" smtClean="0">
                          <a:effectLst/>
                          <a:latin typeface="Calibri" pitchFamily="34" charset="0"/>
                          <a:ea typeface="Times New Roman"/>
                        </a:rPr>
                        <a:t>/</a:t>
                      </a:r>
                      <a:endParaRPr lang="en-US" sz="1800" dirty="0" smtClean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неуспешности</a:t>
                      </a:r>
                      <a:r>
                        <a:rPr lang="ru-RU" sz="180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Calibri" pitchFamily="34" charset="0"/>
                          <a:ea typeface="Times New Roman"/>
                        </a:rPr>
                        <a:t>учебной деятельности</a:t>
                      </a:r>
                    </a:p>
                  </a:txBody>
                  <a:tcPr marL="36553" marR="36553" marT="15051" marB="150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30066"/>
              </p:ext>
            </p:extLst>
          </p:nvPr>
        </p:nvGraphicFramePr>
        <p:xfrm>
          <a:off x="107504" y="116632"/>
          <a:ext cx="8856985" cy="6361534"/>
        </p:xfrm>
        <a:graphic>
          <a:graphicData uri="http://schemas.openxmlformats.org/drawingml/2006/table">
            <a:tbl>
              <a:tblPr firstRow="1" bandRow="1"/>
              <a:tblGrid>
                <a:gridCol w="864097"/>
                <a:gridCol w="288032"/>
                <a:gridCol w="1440160"/>
                <a:gridCol w="1296143"/>
                <a:gridCol w="1296144"/>
                <a:gridCol w="1008113"/>
                <a:gridCol w="1566174"/>
                <a:gridCol w="1098122"/>
              </a:tblGrid>
              <a:tr h="370840">
                <a:tc gridSpan="8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</a:rPr>
                        <a:t>ОРГАНИЗАЦИОННАЯ СТРУКТУРА УРОКА</a:t>
                      </a:r>
                    </a:p>
                  </a:txBody>
                  <a:tcPr marL="36553" marR="36553" marT="15051" marB="1505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Этапы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урока</a:t>
                      </a: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Время (мин)</a:t>
                      </a:r>
                    </a:p>
                  </a:txBody>
                  <a:tcPr marL="36553" marR="36553" marT="15051" marB="15051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Обучающие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 развивающие компоненты,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задания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 упражнения</a:t>
                      </a: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Деятельность учителя</a:t>
                      </a: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Деятельность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учащихся</a:t>
                      </a: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Формы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организации со-</a:t>
                      </a:r>
                      <a:r>
                        <a:rPr lang="ru-RU" sz="1400" b="1" dirty="0" err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взаимо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-действия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на уроке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Универсальные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учебные действия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(УУД)</a:t>
                      </a:r>
                    </a:p>
                  </a:txBody>
                  <a:tcPr marL="36553" marR="36553" marT="15051" marB="15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Формы контроля</a:t>
                      </a:r>
                    </a:p>
                  </a:txBody>
                  <a:tcPr marL="36553" marR="36553" marT="15051" marB="15051" anchor="ctr"/>
                </a:tc>
              </a:tr>
              <a:tr h="29778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6553" marR="36553" marT="15051" marB="15051"/>
                </a:tc>
              </a:tr>
              <a:tr h="370840"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I. Моти-</a:t>
                      </a:r>
                      <a:r>
                        <a:rPr lang="ru-RU" sz="1400" b="1" dirty="0" err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вация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к учеб-ной деятельности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Эмоциональная, психологическая и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мотива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ционная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подготовка учащихся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к усвоению изучаемого материала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Создаёт условия для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возникно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вения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у обучающихся внутренней потребности включения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в учебную деятельность, уточняет тематические рамки.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Организует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формули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ровку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 темы</a:t>
                      </a:r>
                      <a:endParaRPr lang="en-US" sz="1400" dirty="0" smtClean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и постановку цели урока учащимися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Эмоциональ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но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настраива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ются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 на урок.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Слушают учителя </a:t>
                      </a:r>
                      <a:endParaRPr lang="en-US" sz="1400" dirty="0" smtClean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обсуждают тему урока, обсуждают цели урока </a:t>
                      </a:r>
                      <a:endParaRPr lang="en-US" sz="1400" dirty="0" smtClean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пытаются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самостоятель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но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их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формули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ровать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Фронталь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Times New Roman"/>
                        </a:rPr>
                        <a:t>ная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работа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</a:rPr>
                        <a:t>Личностные: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 стремятся хорошо учиться и сориентированы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на участие в делах школьника; правильно идентифицируют себя с позицией школьника.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</a:rPr>
                        <a:t>Регулятивные: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самостоятельно формулируют цели урока после предварительного обсуждения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553" marR="36553" marT="15051" marB="150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0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46004"/>
              </p:ext>
            </p:extLst>
          </p:nvPr>
        </p:nvGraphicFramePr>
        <p:xfrm>
          <a:off x="107504" y="476672"/>
          <a:ext cx="8856985" cy="5709606"/>
        </p:xfrm>
        <a:graphic>
          <a:graphicData uri="http://schemas.openxmlformats.org/drawingml/2006/table">
            <a:tbl>
              <a:tblPr firstRow="1" bandRow="1"/>
              <a:tblGrid>
                <a:gridCol w="504056"/>
                <a:gridCol w="288032"/>
                <a:gridCol w="1152128"/>
                <a:gridCol w="1944216"/>
                <a:gridCol w="1296144"/>
                <a:gridCol w="1008113"/>
                <a:gridCol w="1872207"/>
                <a:gridCol w="79208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Акту-</a:t>
                      </a:r>
                      <a:r>
                        <a:rPr lang="ru-RU" sz="1400" b="1" dirty="0" err="1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ализация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знаний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Ознаком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ление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учебником</a:t>
                      </a: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рабочей тетрадью. Чте</a:t>
                      </a:r>
                      <a:r>
                        <a:rPr lang="ru-RU" sz="1400" spc="-4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ние </a:t>
                      </a:r>
                      <a:r>
                        <a:rPr lang="ru-RU" sz="1400" spc="-4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вступитель</a:t>
                      </a:r>
                      <a:r>
                        <a:rPr lang="en-US" sz="1400" spc="-4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ной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статьи </a:t>
                      </a:r>
                      <a:endParaRPr lang="ru-RU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Задание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на основе работы с текстом «Обсудим вместе», с. 8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 Знакомит учащихся учебником (его внешним видом, общим содержанием, условными обозначениями) и рабочей тетрадью, с основными темами и задачами предмета. 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Предлагает познакомиться с текстом.</a:t>
                      </a:r>
                    </a:p>
                    <a:p>
                      <a:pPr marL="87313" inden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Организует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диалог с учащимися по</a:t>
                      </a:r>
                      <a:r>
                        <a:rPr lang="ru-RU" sz="1400" spc="2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вопросам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87313" inden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– Чем обладает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, кроме инстинктов? </a:t>
                      </a:r>
                    </a:p>
                    <a:p>
                      <a:pPr marL="87313" inden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– Почему древние люди не могли жить по одиночке, а объединялись в племена и роды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?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 Рассматривают учебник, знакомятся </a:t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 его структурой,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самостоятельно</a:t>
                      </a:r>
                      <a:r>
                        <a:rPr lang="ru-RU" sz="1400" baseline="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читают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вступительную статью.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Читают текст параграфа.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Отвечают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на вопросы, находят в тексте подтверждения своим выводам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Индиви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дуальная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фронталь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ная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работа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Индиви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дуальная и 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фронталь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ная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работа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</a:rPr>
                        <a:t>Познавательные: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используют общие приёмы решения познавательных задач; ориентируются в разнообразии способов их решения.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b="1" i="1" dirty="0" smtClean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b="1" i="1" dirty="0" smtClean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b="1" i="1" dirty="0" smtClean="0"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Calibri" pitchFamily="34" charset="0"/>
                          <a:ea typeface="Times New Roman"/>
                        </a:rPr>
                        <a:t>Коммуникативные</a:t>
                      </a:r>
                      <a:r>
                        <a:rPr lang="ru-RU" sz="1400" b="1" i="1" dirty="0">
                          <a:effectLst/>
                          <a:latin typeface="Calibri" pitchFamily="34" charset="0"/>
                          <a:ea typeface="Times New Roman"/>
                        </a:rPr>
                        <a:t>: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высказывают собственное мнение;</a:t>
                      </a:r>
                      <a:r>
                        <a:rPr lang="ru-RU" sz="1400" b="1" dirty="0"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Times New Roman"/>
                        </a:rPr>
                        <a:t>слушают друг друга, строят понятные речевые высказывания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553" marR="36553" marT="15051" marB="15051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 Устные ответы.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87313"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Устные ответы</a:t>
                      </a:r>
                    </a:p>
                  </a:txBody>
                  <a:tcPr marL="36553" marR="36553" marT="15051" marB="150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5" y="3573016"/>
            <a:ext cx="19685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971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19716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197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9716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573016"/>
            <a:ext cx="19716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73630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8083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0243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8083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3097213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231031"/>
            <a:ext cx="842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Инновационные технологии для современных педагогов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54941"/>
            <a:ext cx="8466435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ССЫЛКИ И ИНСТРУКЦИИ</a:t>
            </a:r>
            <a:endParaRPr lang="ru-RU" sz="2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211207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2"/>
              </a:rPr>
              <a:t>www.uchitel-izd.ru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1980" y="621120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Издательство «Учитель»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" y="5945768"/>
            <a:ext cx="795600" cy="795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4" y="50140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prstClr val="white"/>
                </a:solidFill>
              </a:rPr>
              <a:t>Серия вебинаров:</a:t>
            </a:r>
            <a:endParaRPr lang="ru-RU" sz="1200" dirty="0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6" y="1968121"/>
            <a:ext cx="7823200" cy="93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13334"/>
            <a:ext cx="4572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26695" algn="r">
              <a:lnSpc>
                <a:spcPct val="110000"/>
              </a:lnSpc>
              <a:spcAft>
                <a:spcPts val="0"/>
              </a:spcAft>
            </a:pPr>
            <a:r>
              <a:rPr lang="ru-RU" sz="2400" dirty="0">
                <a:ea typeface="Times New Roman"/>
              </a:rPr>
              <a:t/>
            </a:r>
            <a:br>
              <a:rPr lang="ru-RU" sz="2400" dirty="0">
                <a:ea typeface="Times New Roman"/>
              </a:rPr>
            </a:br>
            <a:r>
              <a:rPr lang="ru-RU" sz="2400" dirty="0">
                <a:ea typeface="Times New Roman"/>
              </a:rPr>
              <a:t/>
            </a:r>
            <a:br>
              <a:rPr lang="ru-RU" sz="2400" dirty="0">
                <a:ea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29"/>
          <a:stretch/>
        </p:blipFill>
        <p:spPr bwMode="auto">
          <a:xfrm>
            <a:off x="-1" y="-1"/>
            <a:ext cx="9144001" cy="68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0"/>
            <a:ext cx="7125113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ТЕХНОЛОГИЧЕСКАЯ </a:t>
            </a:r>
            <a:br>
              <a:rPr lang="ru-RU" sz="30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3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КАРТА УРОКА</a:t>
            </a:r>
            <a:endParaRPr lang="ru-RU" sz="3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9036496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Технологическая </a:t>
            </a:r>
            <a:r>
              <a:rPr lang="ru-RU" sz="27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карта урока </a:t>
            </a:r>
            <a:r>
              <a:rPr lang="ru-RU" sz="27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– это способ графического проектирования урока, таблица, позволяющая структурировать урок по выбранным учителем параметрам. Такими параметрами могут быть этапы урока, его цели, содержание учебного материала, методы и приемы организации учебной деятельности обучающихся, деятельность учителя и </a:t>
            </a:r>
            <a:r>
              <a:rPr lang="ru-RU" sz="27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деятельность обучающихся.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Технологическая </a:t>
            </a:r>
            <a:r>
              <a:rPr lang="ru-RU" sz="27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карта </a:t>
            </a:r>
            <a:r>
              <a:rPr lang="ru-RU" sz="27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— это новый вид методической продукции, обеспечивающей эффективное и качественное преподавание учебных курсов в школе и возможность достижения планируемых результатов освоения основных образовательных программ </a:t>
            </a:r>
            <a:r>
              <a:rPr lang="ru-RU" sz="27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образования </a:t>
            </a:r>
            <a:r>
              <a:rPr lang="ru-RU" sz="27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соответствии с </a:t>
            </a:r>
            <a:r>
              <a:rPr lang="ru-RU" sz="27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ФГОС</a:t>
            </a:r>
            <a:endParaRPr lang="ru-RU" sz="27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1"/>
            <a:ext cx="303444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КАКИЕ ОСНОВНЫЕ МОМЕНТЫ СЛЕДУЕТ УЧИТЫВАТЬ УЧИТЕЛЮ ПРИ ПОДГОТОВКЕ К СОВРЕМЕННОМУ УРОКУ В СВЕТЕ ФГОС?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2438" algn="l"/>
              </a:tabLst>
            </a:pP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Прежде всего, необходимо рассмотреть этапы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конструирования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урока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>
              <a:tabLst>
                <a:tab pos="452438" algn="l"/>
              </a:tabLst>
            </a:pPr>
            <a:endParaRPr lang="ru-RU" sz="1000" b="1" dirty="0">
              <a:latin typeface="Calibri" pitchFamily="34" charset="0"/>
              <a:cs typeface="Times New Roman" pitchFamily="18" charset="0"/>
            </a:endParaRPr>
          </a:p>
          <a:p>
            <a:pPr>
              <a:tabLst>
                <a:tab pos="452438" algn="l"/>
              </a:tabLst>
            </a:pPr>
            <a:endParaRPr lang="ru-RU" sz="1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tabLst>
                <a:tab pos="452438" algn="l"/>
              </a:tabLst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.	Определение темы учебного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материала.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2.	Тип дидактической цели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темы.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3.	Тип дидактической цели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урока.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4.	Определение типа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урока.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5.	Продумывание структуры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6.	Обеспеченность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урока.*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7.	Отбор содержания учебного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материала.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8.	Выбор методов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обучения.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9.	Выбор форм организации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педагогической деятельности.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10.	Оценка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работы.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11.	Рефлексия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урока. 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8864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</a:rPr>
              <a:t>В структуре технологической карты урока можно выделить  блоки,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</a:rPr>
              <a:t>соответствующие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</a:rPr>
              <a:t>идее </a:t>
            </a:r>
            <a:r>
              <a:rPr lang="ru-RU" sz="3200" b="1" dirty="0" err="1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</a:rPr>
              <a:t>технологизации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</a:rPr>
              <a:t> учебного процесса:</a:t>
            </a:r>
            <a:br>
              <a:rPr lang="ru-RU" sz="3200" b="1" dirty="0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</a:rPr>
            </a:br>
            <a:endParaRPr lang="ru-RU" sz="32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2294432"/>
            <a:ext cx="842493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І. 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Блок </a:t>
            </a:r>
            <a:r>
              <a:rPr lang="ru-RU" sz="3200" b="1" i="1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целеполагания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 (что необходимо сделать, воплотить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).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ІІ. </a:t>
            </a:r>
            <a:r>
              <a:rPr lang="ru-RU" sz="3200" b="1" i="1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И</a:t>
            </a:r>
            <a:r>
              <a:rPr lang="ru-RU" sz="3200" b="1" i="1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нструментальный 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блок (какими средствами это достижимо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).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ІІІ. 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Блок </a:t>
            </a:r>
            <a:r>
              <a:rPr lang="ru-RU" sz="3200" b="1" i="1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организационно-</a:t>
            </a:r>
            <a:r>
              <a:rPr lang="ru-RU" sz="3200" b="1" i="1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деятельностный</a:t>
            </a:r>
            <a:r>
              <a:rPr lang="ru-RU" sz="3200" b="1" i="1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rPr>
              <a:t>(структуризация на действия и операции).</a:t>
            </a:r>
            <a:endParaRPr lang="ru-RU" sz="3200" dirty="0">
              <a:latin typeface="Calibri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79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95" y="2662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Структурные компоненты </a:t>
            </a:r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технологической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карты урока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895" y="980728"/>
            <a:ext cx="85798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Calibri" pitchFamily="34" charset="0"/>
              </a:rPr>
              <a:t>І. </a:t>
            </a:r>
            <a:r>
              <a:rPr lang="ru-RU" sz="2600" b="1" i="1" dirty="0">
                <a:latin typeface="Calibri" pitchFamily="34" charset="0"/>
              </a:rPr>
              <a:t>Блок целеполагания</a:t>
            </a:r>
            <a:r>
              <a:rPr lang="ru-RU" sz="2600" b="1" dirty="0">
                <a:latin typeface="Calibri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Тема урока.</a:t>
            </a:r>
            <a:endParaRPr lang="ru-RU" sz="26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Цель урока.</a:t>
            </a:r>
            <a:endParaRPr lang="ru-RU" sz="26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Планируемый результат.</a:t>
            </a:r>
            <a:endParaRPr lang="ru-RU" sz="26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err="1" smtClean="0">
                <a:latin typeface="Calibri" pitchFamily="34" charset="0"/>
              </a:rPr>
              <a:t>Личностноформирующая</a:t>
            </a:r>
            <a:r>
              <a:rPr lang="ru-RU" sz="2600" dirty="0" smtClean="0">
                <a:latin typeface="Calibri" pitchFamily="34" charset="0"/>
              </a:rPr>
              <a:t> направленность урока.</a:t>
            </a:r>
            <a:endParaRPr lang="ru-RU" sz="2600" dirty="0">
              <a:latin typeface="Calibri" pitchFamily="34" charset="0"/>
            </a:endParaRPr>
          </a:p>
          <a:p>
            <a:r>
              <a:rPr lang="ru-RU" sz="2600" b="1" dirty="0">
                <a:latin typeface="Calibri" pitchFamily="34" charset="0"/>
              </a:rPr>
              <a:t>ІІ. </a:t>
            </a:r>
            <a:r>
              <a:rPr lang="ru-RU" sz="2600" b="1" i="1" dirty="0">
                <a:latin typeface="Calibri" pitchFamily="34" charset="0"/>
              </a:rPr>
              <a:t>Блок инструментальный:</a:t>
            </a:r>
            <a:endParaRPr lang="ru-RU" sz="2600" b="1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Задачи урока.</a:t>
            </a:r>
            <a:endParaRPr lang="ru-RU" sz="26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Тип урока.</a:t>
            </a:r>
            <a:endParaRPr lang="ru-RU" sz="26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Учебно-методический комплекс.</a:t>
            </a:r>
            <a:endParaRPr lang="ru-RU" sz="2600" dirty="0">
              <a:latin typeface="Calibri" pitchFamily="34" charset="0"/>
            </a:endParaRPr>
          </a:p>
          <a:p>
            <a:r>
              <a:rPr lang="ru-RU" sz="2600" b="1" dirty="0">
                <a:latin typeface="Calibri" pitchFamily="34" charset="0"/>
              </a:rPr>
              <a:t>ІІІ. </a:t>
            </a:r>
            <a:r>
              <a:rPr lang="ru-RU" sz="2600" b="1" i="1" dirty="0">
                <a:latin typeface="Calibri" pitchFamily="34" charset="0"/>
              </a:rPr>
              <a:t>Блок </a:t>
            </a:r>
            <a:r>
              <a:rPr lang="ru-RU" sz="2600" b="1" i="1" dirty="0" smtClean="0">
                <a:latin typeface="Calibri" pitchFamily="34" charset="0"/>
              </a:rPr>
              <a:t>организационно-</a:t>
            </a:r>
            <a:r>
              <a:rPr lang="ru-RU" sz="2600" b="1" i="1" dirty="0" err="1" smtClean="0">
                <a:latin typeface="Calibri" pitchFamily="34" charset="0"/>
              </a:rPr>
              <a:t>деятельностный</a:t>
            </a:r>
            <a:r>
              <a:rPr lang="ru-RU" sz="2600" b="1" i="1" dirty="0" smtClean="0">
                <a:latin typeface="Calibri" pitchFamily="34" charset="0"/>
              </a:rPr>
              <a:t>:</a:t>
            </a:r>
            <a:endParaRPr lang="ru-RU" sz="2600" b="1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Таблица-схема  </a:t>
            </a:r>
            <a:r>
              <a:rPr lang="ru-RU" sz="2600" dirty="0">
                <a:latin typeface="Calibri" pitchFamily="34" charset="0"/>
              </a:rPr>
              <a:t>«Организационная структура урока</a:t>
            </a:r>
            <a:r>
              <a:rPr lang="ru-RU" sz="2600" dirty="0" smtClean="0">
                <a:latin typeface="Calibri" pitchFamily="34" charset="0"/>
              </a:rPr>
              <a:t>».</a:t>
            </a:r>
            <a:endParaRPr lang="ru-RU" sz="26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Диагностика </a:t>
            </a:r>
            <a:r>
              <a:rPr lang="ru-RU" sz="2600" dirty="0">
                <a:latin typeface="Calibri" pitchFamily="34" charset="0"/>
              </a:rPr>
              <a:t>результатов </a:t>
            </a:r>
            <a:r>
              <a:rPr lang="ru-RU" sz="2600" dirty="0" smtClean="0">
                <a:latin typeface="Calibri" pitchFamily="34" charset="0"/>
              </a:rPr>
              <a:t>урока.</a:t>
            </a:r>
            <a:endParaRPr lang="ru-RU" sz="26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Calibri" pitchFamily="34" charset="0"/>
              </a:rPr>
              <a:t>Домашнее </a:t>
            </a:r>
            <a:r>
              <a:rPr lang="ru-RU" sz="2600" dirty="0">
                <a:latin typeface="Calibri" pitchFamily="34" charset="0"/>
              </a:rPr>
              <a:t>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32888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631" y="167615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Технологическая карта позволит учителю: 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34" y="836712"/>
            <a:ext cx="8793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реализовать планируемые результаты </a:t>
            </a:r>
            <a:r>
              <a:rPr lang="ru-RU" sz="2400" dirty="0" smtClean="0">
                <a:latin typeface="Calibri" pitchFamily="34" charset="0"/>
              </a:rPr>
              <a:t>ФГОС; </a:t>
            </a:r>
            <a:endParaRPr lang="ru-RU" sz="24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определить </a:t>
            </a:r>
            <a:r>
              <a:rPr lang="ru-RU" sz="2400" dirty="0">
                <a:latin typeface="Calibri" pitchFamily="34" charset="0"/>
              </a:rPr>
              <a:t>и системно формировать у учащихся УУД, которые формируются в процессе изучения конкретной темы, всего учебного курса;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осмыслить </a:t>
            </a:r>
            <a:r>
              <a:rPr lang="ru-RU" sz="2400" dirty="0">
                <a:latin typeface="Calibri" pitchFamily="34" charset="0"/>
              </a:rPr>
              <a:t>и спроектировать последовательность работы по освоению темы от цели до конечного результата;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определить </a:t>
            </a:r>
            <a:r>
              <a:rPr lang="ru-RU" sz="2400" dirty="0">
                <a:latin typeface="Calibri" pitchFamily="34" charset="0"/>
              </a:rPr>
              <a:t>уровень раскрытия понятий на данном этапе и соотнести его с дальнейшим обучением (вписать конкретный урок в систему уроков);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проектировать </a:t>
            </a:r>
            <a:r>
              <a:rPr lang="ru-RU" sz="2400" dirty="0">
                <a:latin typeface="Calibri" pitchFamily="34" charset="0"/>
              </a:rPr>
              <a:t>свою деятельность на четверть, полугодие, год посредством перехода от поурочного планирования к проектированию темы;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освободить </a:t>
            </a:r>
            <a:r>
              <a:rPr lang="ru-RU" sz="2400" dirty="0">
                <a:latin typeface="Calibri" pitchFamily="34" charset="0"/>
              </a:rPr>
              <a:t>время для </a:t>
            </a:r>
            <a:r>
              <a:rPr lang="ru-RU" sz="2400" dirty="0" smtClean="0">
                <a:latin typeface="Calibri" pitchFamily="34" charset="0"/>
              </a:rPr>
              <a:t>творчества – использование </a:t>
            </a:r>
            <a:r>
              <a:rPr lang="ru-RU" sz="2400" dirty="0">
                <a:latin typeface="Calibri" pitchFamily="34" charset="0"/>
              </a:rPr>
              <a:t>готовых разработок по темам освобождает учителя от непродуктивной рутинной </a:t>
            </a:r>
            <a:r>
              <a:rPr lang="ru-RU" sz="2400" dirty="0" smtClean="0">
                <a:latin typeface="Calibri" pitchFamily="34" charset="0"/>
              </a:rPr>
              <a:t>работы;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Технологическая карта позволит учителю: 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599" y="1052736"/>
            <a:ext cx="88130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определить возможности реализации </a:t>
            </a:r>
            <a:r>
              <a:rPr lang="ru-RU" sz="2400" dirty="0" err="1">
                <a:latin typeface="Calibri" pitchFamily="34" charset="0"/>
              </a:rPr>
              <a:t>межпредметных</a:t>
            </a:r>
            <a:r>
              <a:rPr lang="ru-RU" sz="2400" dirty="0">
                <a:latin typeface="Calibri" pitchFamily="34" charset="0"/>
              </a:rPr>
              <a:t> знаний (установить связи и зависимости между предметами и результатами обучения);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на </a:t>
            </a:r>
            <a:r>
              <a:rPr lang="ru-RU" sz="2400" dirty="0">
                <a:latin typeface="Calibri" pitchFamily="34" charset="0"/>
              </a:rPr>
              <a:t>практике реализовать </a:t>
            </a:r>
            <a:r>
              <a:rPr lang="ru-RU" sz="2400" dirty="0" err="1">
                <a:latin typeface="Calibri" pitchFamily="34" charset="0"/>
              </a:rPr>
              <a:t>метапредметные</a:t>
            </a:r>
            <a:r>
              <a:rPr lang="ru-RU" sz="2400" dirty="0">
                <a:latin typeface="Calibri" pitchFamily="34" charset="0"/>
              </a:rPr>
              <a:t> связи </a:t>
            </a:r>
            <a:r>
              <a:rPr lang="ru-RU" sz="2400" dirty="0" smtClean="0">
                <a:latin typeface="Calibri" pitchFamily="34" charset="0"/>
              </a:rPr>
              <a:t>и </a:t>
            </a:r>
            <a:r>
              <a:rPr lang="ru-RU" sz="2400" dirty="0">
                <a:latin typeface="Calibri" pitchFamily="34" charset="0"/>
              </a:rPr>
              <a:t>обеспечить согласованные действия всех участников педагогического процесса;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выполнять </a:t>
            </a:r>
            <a:r>
              <a:rPr lang="ru-RU" sz="2400" dirty="0">
                <a:latin typeface="Calibri" pitchFamily="34" charset="0"/>
              </a:rPr>
              <a:t>диагностику достижения планируемых результатов учащимися на каждом этапе освоения темы.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решить </a:t>
            </a:r>
            <a:r>
              <a:rPr lang="ru-RU" sz="2400" dirty="0">
                <a:latin typeface="Calibri" pitchFamily="34" charset="0"/>
              </a:rPr>
              <a:t>организационно-методические проблемы (замещение уроков, выполнение учебного плана и т. д.);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соотнести </a:t>
            </a:r>
            <a:r>
              <a:rPr lang="ru-RU" sz="2400" dirty="0">
                <a:latin typeface="Calibri" pitchFamily="34" charset="0"/>
              </a:rPr>
              <a:t>результат с целью обучения после создания продукта — набора технологических </a:t>
            </a:r>
            <a:r>
              <a:rPr lang="ru-RU" sz="2400" dirty="0" smtClean="0">
                <a:latin typeface="Calibri" pitchFamily="34" charset="0"/>
              </a:rPr>
              <a:t>карт;</a:t>
            </a:r>
            <a:endParaRPr lang="ru-RU" sz="24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обеспечить </a:t>
            </a:r>
            <a:r>
              <a:rPr lang="ru-RU" sz="2400" dirty="0">
                <a:latin typeface="Calibri" pitchFamily="34" charset="0"/>
              </a:rPr>
              <a:t>повышение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380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ло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1815</TotalTime>
  <Words>1725</Words>
  <Application>Microsoft Office PowerPoint</Application>
  <PresentationFormat>Экран (4:3)</PresentationFormat>
  <Paragraphs>365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1_Слои</vt:lpstr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ТЕХНОЛОГИЧЕСКАЯ  КАРТА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Метод</cp:lastModifiedBy>
  <cp:revision>101</cp:revision>
  <dcterms:created xsi:type="dcterms:W3CDTF">2013-09-03T10:23:08Z</dcterms:created>
  <dcterms:modified xsi:type="dcterms:W3CDTF">2013-10-21T11:50:02Z</dcterms:modified>
</cp:coreProperties>
</file>